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grandir" panose="020B0604020202020204" charset="0"/>
      <p:regular r:id="rId12"/>
    </p:embeddedFont>
    <p:embeddedFont>
      <p:font typeface="Agrandir Bold" panose="020B0604020202020204" charset="0"/>
      <p:regular r:id="rId13"/>
    </p:embeddedFont>
    <p:embeddedFont>
      <p:font typeface="Agrandir Bold Italics" panose="020B0604020202020204" charset="0"/>
      <p:regular r:id="rId14"/>
    </p:embeddedFont>
    <p:embeddedFont>
      <p:font typeface="Glacial Indifference Bold Italics" panose="020B0604020202020204" charset="0"/>
      <p:regular r:id="rId15"/>
    </p:embeddedFont>
    <p:embeddedFont>
      <p:font typeface="Loubag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65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3" name="Freeform 3"/>
          <p:cNvSpPr/>
          <p:nvPr/>
        </p:nvSpPr>
        <p:spPr>
          <a:xfrm>
            <a:off x="12939980" y="6484586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4" name="Freeform 4"/>
          <p:cNvSpPr/>
          <p:nvPr/>
        </p:nvSpPr>
        <p:spPr>
          <a:xfrm>
            <a:off x="-3165293" y="-4710899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5" name="TextBox 5"/>
          <p:cNvSpPr txBox="1"/>
          <p:nvPr/>
        </p:nvSpPr>
        <p:spPr>
          <a:xfrm>
            <a:off x="3856726" y="2903880"/>
            <a:ext cx="10574548" cy="425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6"/>
              </a:lnSpc>
            </a:pPr>
            <a:r>
              <a:rPr lang="en-US" sz="13997" b="1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DIGGERS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8295474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7" name="Freeform 7"/>
          <p:cNvSpPr/>
          <p:nvPr/>
        </p:nvSpPr>
        <p:spPr>
          <a:xfrm flipH="1" flipV="1">
            <a:off x="16938942" y="1028700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8" name="TextBox 8"/>
          <p:cNvSpPr txBox="1"/>
          <p:nvPr/>
        </p:nvSpPr>
        <p:spPr>
          <a:xfrm>
            <a:off x="7052072" y="8569325"/>
            <a:ext cx="4183857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NIKO PERICA, VICE PERICA, MATE PAPAK, FILIP ALEKSIC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0612" y="1588425"/>
            <a:ext cx="8265993" cy="6464416"/>
          </a:xfrm>
          <a:custGeom>
            <a:avLst/>
            <a:gdLst/>
            <a:ahLst/>
            <a:cxnLst/>
            <a:rect l="l" t="t" r="r" b="b"/>
            <a:pathLst>
              <a:path w="8265993" h="6464416">
                <a:moveTo>
                  <a:pt x="0" y="0"/>
                </a:moveTo>
                <a:lnTo>
                  <a:pt x="8265994" y="0"/>
                </a:lnTo>
                <a:lnTo>
                  <a:pt x="8265994" y="6464416"/>
                </a:lnTo>
                <a:lnTo>
                  <a:pt x="0" y="6464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134" b="-26357"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3" name="TextBox 3"/>
          <p:cNvSpPr txBox="1"/>
          <p:nvPr/>
        </p:nvSpPr>
        <p:spPr>
          <a:xfrm>
            <a:off x="11205924" y="7976616"/>
            <a:ext cx="6053376" cy="128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5"/>
              </a:lnSpc>
              <a:spcBef>
                <a:spcPct val="0"/>
              </a:spcBef>
            </a:pPr>
            <a:r>
              <a:rPr lang="en-US" sz="7735">
                <a:solidFill>
                  <a:srgbClr val="E85041"/>
                </a:solidFill>
                <a:latin typeface="Loubag"/>
                <a:ea typeface="Loubag"/>
                <a:cs typeface="Loubag"/>
                <a:sym typeface="Loubag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49934" y="707466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6617708" y="8587367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4" name="Freeform 4"/>
          <p:cNvSpPr/>
          <p:nvPr/>
        </p:nvSpPr>
        <p:spPr>
          <a:xfrm>
            <a:off x="12949696" y="9258300"/>
            <a:ext cx="6693556" cy="2227428"/>
          </a:xfrm>
          <a:custGeom>
            <a:avLst/>
            <a:gdLst/>
            <a:ahLst/>
            <a:cxnLst/>
            <a:rect l="l" t="t" r="r" b="b"/>
            <a:pathLst>
              <a:path w="6693556" h="2227428">
                <a:moveTo>
                  <a:pt x="0" y="0"/>
                </a:moveTo>
                <a:lnTo>
                  <a:pt x="6693556" y="0"/>
                </a:lnTo>
                <a:lnTo>
                  <a:pt x="6693556" y="2227428"/>
                </a:lnTo>
                <a:lnTo>
                  <a:pt x="0" y="2227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5" name="TextBox 5"/>
          <p:cNvSpPr txBox="1"/>
          <p:nvPr/>
        </p:nvSpPr>
        <p:spPr>
          <a:xfrm>
            <a:off x="1728388" y="2616649"/>
            <a:ext cx="3991181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>
                <a:solidFill>
                  <a:srgbClr val="E85041"/>
                </a:solidFill>
                <a:latin typeface="Agrandir"/>
                <a:ea typeface="Agrandir"/>
                <a:cs typeface="Agrandir"/>
                <a:sym typeface="Agrandir"/>
              </a:rPr>
              <a:t>Initial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77958" y="2616649"/>
            <a:ext cx="5187592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idea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4136" y="4031449"/>
            <a:ext cx="16278586" cy="289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127" lvl="1" indent="-370063" algn="l">
              <a:lnSpc>
                <a:spcPts val="4593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Compare market option prices with fair prices derived from the Black-Scholes model</a:t>
            </a:r>
          </a:p>
          <a:p>
            <a:pPr marL="677927" lvl="1" indent="-338963" algn="l">
              <a:lnSpc>
                <a:spcPts val="4207"/>
              </a:lnSpc>
              <a:buFont typeface="Arial"/>
              <a:buChar char="•"/>
            </a:pPr>
            <a:r>
              <a:rPr lang="en-US" sz="314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Use option prices offered by bots as input and solve the inverse Black-Scholes problem to extract implied volatility</a:t>
            </a:r>
          </a:p>
          <a:p>
            <a:pPr algn="l">
              <a:lnSpc>
                <a:spcPts val="4626"/>
              </a:lnSpc>
            </a:pPr>
            <a:endParaRPr lang="en-US" sz="314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0612" y="5825329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3" name="Freeform 3"/>
          <p:cNvSpPr/>
          <p:nvPr/>
        </p:nvSpPr>
        <p:spPr>
          <a:xfrm>
            <a:off x="13625299" y="-4051643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4" name="TextBox 4"/>
          <p:cNvSpPr txBox="1"/>
          <p:nvPr/>
        </p:nvSpPr>
        <p:spPr>
          <a:xfrm>
            <a:off x="6689073" y="1633883"/>
            <a:ext cx="490985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>
                <a:solidFill>
                  <a:srgbClr val="E85041"/>
                </a:solidFill>
                <a:latin typeface="Agrandir"/>
                <a:ea typeface="Agrandir"/>
                <a:cs typeface="Agrandir"/>
                <a:sym typeface="Agrandir"/>
              </a:rPr>
              <a:t>Refined Insight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07204" y="2392708"/>
            <a:ext cx="7473592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&amp; Updated Ideas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0113" y="3539954"/>
            <a:ext cx="15267774" cy="491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060" lvl="1" indent="-344030" algn="l">
              <a:lnSpc>
                <a:spcPts val="4270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Closer inspection of the options market revealed clear profitable opportunities</a:t>
            </a:r>
          </a:p>
          <a:p>
            <a:pPr marL="688060" lvl="1" indent="-344030" algn="l">
              <a:lnSpc>
                <a:spcPts val="4270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Bots frequently offer prices significantly below or above any logical fair value</a:t>
            </a:r>
          </a:p>
          <a:p>
            <a:pPr marL="688060" lvl="1" indent="-344030" algn="l">
              <a:lnSpc>
                <a:spcPts val="4270"/>
              </a:lnSpc>
              <a:buFont typeface="Arial"/>
              <a:buChar char="•"/>
            </a:pPr>
            <a:r>
              <a:rPr lang="en-US" sz="3186" b="1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New goal</a:t>
            </a:r>
            <a:r>
              <a:rPr lang="en-US" sz="318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: develop a simple, fast, and effective model to exploit these inefficiencies</a:t>
            </a:r>
          </a:p>
          <a:p>
            <a:pPr marL="688060" lvl="1" indent="-344030" algn="l">
              <a:lnSpc>
                <a:spcPts val="4270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Focus on </a:t>
            </a:r>
            <a:r>
              <a:rPr lang="en-US" sz="3186">
                <a:solidFill>
                  <a:srgbClr val="E85041"/>
                </a:solidFill>
                <a:latin typeface="Agrandir"/>
                <a:ea typeface="Agrandir"/>
                <a:cs typeface="Agrandir"/>
                <a:sym typeface="Agrandir"/>
              </a:rPr>
              <a:t>practical implementation</a:t>
            </a:r>
            <a:r>
              <a:rPr lang="en-US" sz="318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over theoretical complexity</a:t>
            </a:r>
          </a:p>
          <a:p>
            <a:pPr marL="688060" lvl="1" indent="-344030" algn="l">
              <a:lnSpc>
                <a:spcPts val="4270"/>
              </a:lnSpc>
              <a:buFont typeface="Arial"/>
              <a:buChar char="•"/>
            </a:pPr>
            <a:r>
              <a:rPr lang="en-US" sz="318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Prioritize </a:t>
            </a:r>
            <a:r>
              <a:rPr lang="en-US" sz="3186">
                <a:solidFill>
                  <a:srgbClr val="E85041"/>
                </a:solidFill>
                <a:latin typeface="Agrandir"/>
                <a:ea typeface="Agrandir"/>
                <a:cs typeface="Agrandir"/>
                <a:sym typeface="Agrandir"/>
              </a:rPr>
              <a:t>speed and simplicity</a:t>
            </a:r>
            <a:r>
              <a:rPr lang="en-US" sz="318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to react in real time to mispriced options</a:t>
            </a:r>
          </a:p>
          <a:p>
            <a:pPr algn="l">
              <a:lnSpc>
                <a:spcPts val="4270"/>
              </a:lnSpc>
            </a:pPr>
            <a:endParaRPr lang="en-US" sz="3186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349934" y="707466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8" name="Freeform 8"/>
          <p:cNvSpPr/>
          <p:nvPr/>
        </p:nvSpPr>
        <p:spPr>
          <a:xfrm rot="5400000" flipH="1" flipV="1">
            <a:off x="16617708" y="8587367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0612" y="5825329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3" name="Freeform 3"/>
          <p:cNvSpPr/>
          <p:nvPr/>
        </p:nvSpPr>
        <p:spPr>
          <a:xfrm>
            <a:off x="13625299" y="-4051643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4" name="Group 4"/>
          <p:cNvGrpSpPr/>
          <p:nvPr/>
        </p:nvGrpSpPr>
        <p:grpSpPr>
          <a:xfrm>
            <a:off x="11675496" y="2443674"/>
            <a:ext cx="5313955" cy="1477451"/>
            <a:chOff x="0" y="0"/>
            <a:chExt cx="1399560" cy="3891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9560" cy="389123"/>
            </a:xfrm>
            <a:custGeom>
              <a:avLst/>
              <a:gdLst/>
              <a:ahLst/>
              <a:cxnLst/>
              <a:rect l="l" t="t" r="r" b="b"/>
              <a:pathLst>
                <a:path w="1399560" h="389123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1399560" cy="474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75496" y="4425950"/>
            <a:ext cx="5313955" cy="1477451"/>
            <a:chOff x="0" y="0"/>
            <a:chExt cx="1399560" cy="3891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9560" cy="389123"/>
            </a:xfrm>
            <a:custGeom>
              <a:avLst/>
              <a:gdLst/>
              <a:ahLst/>
              <a:cxnLst/>
              <a:rect l="l" t="t" r="r" b="b"/>
              <a:pathLst>
                <a:path w="1399560" h="389123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399560" cy="474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75496" y="6406139"/>
            <a:ext cx="5313955" cy="1477451"/>
            <a:chOff x="0" y="0"/>
            <a:chExt cx="1399560" cy="3891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9560" cy="389123"/>
            </a:xfrm>
            <a:custGeom>
              <a:avLst/>
              <a:gdLst/>
              <a:ahLst/>
              <a:cxnLst/>
              <a:rect l="l" t="t" r="r" b="b"/>
              <a:pathLst>
                <a:path w="1399560" h="389123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399560" cy="474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5400000">
            <a:off x="1349934" y="707466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4" name="Freeform 14"/>
          <p:cNvSpPr/>
          <p:nvPr/>
        </p:nvSpPr>
        <p:spPr>
          <a:xfrm rot="5400000" flipH="1" flipV="1">
            <a:off x="16617708" y="8587367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5" name="Freeform 15"/>
          <p:cNvSpPr/>
          <p:nvPr/>
        </p:nvSpPr>
        <p:spPr>
          <a:xfrm>
            <a:off x="4126917" y="3366670"/>
            <a:ext cx="6026712" cy="2458659"/>
          </a:xfrm>
          <a:custGeom>
            <a:avLst/>
            <a:gdLst/>
            <a:ahLst/>
            <a:cxnLst/>
            <a:rect l="l" t="t" r="r" b="b"/>
            <a:pathLst>
              <a:path w="6026712" h="2458659">
                <a:moveTo>
                  <a:pt x="0" y="0"/>
                </a:moveTo>
                <a:lnTo>
                  <a:pt x="6026712" y="0"/>
                </a:lnTo>
                <a:lnTo>
                  <a:pt x="6026712" y="2458659"/>
                </a:lnTo>
                <a:lnTo>
                  <a:pt x="0" y="24586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6" name="Freeform 16"/>
          <p:cNvSpPr/>
          <p:nvPr/>
        </p:nvSpPr>
        <p:spPr>
          <a:xfrm>
            <a:off x="4126917" y="5966424"/>
            <a:ext cx="6026712" cy="2608577"/>
          </a:xfrm>
          <a:custGeom>
            <a:avLst/>
            <a:gdLst/>
            <a:ahLst/>
            <a:cxnLst/>
            <a:rect l="l" t="t" r="r" b="b"/>
            <a:pathLst>
              <a:path w="6026712" h="2608577">
                <a:moveTo>
                  <a:pt x="0" y="0"/>
                </a:moveTo>
                <a:lnTo>
                  <a:pt x="6026712" y="0"/>
                </a:lnTo>
                <a:lnTo>
                  <a:pt x="6026712" y="2608577"/>
                </a:lnTo>
                <a:lnTo>
                  <a:pt x="0" y="2608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7" name="TextBox 17"/>
          <p:cNvSpPr txBox="1"/>
          <p:nvPr/>
        </p:nvSpPr>
        <p:spPr>
          <a:xfrm>
            <a:off x="1510113" y="1825544"/>
            <a:ext cx="4171790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1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ROUND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39631" y="3247544"/>
            <a:ext cx="4543404" cy="34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CURRENT PRICE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39631" y="2800947"/>
            <a:ext cx="2223983" cy="38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9"/>
              </a:lnSpc>
            </a:pPr>
            <a:r>
              <a:rPr lang="en-US" sz="19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39631" y="5150839"/>
            <a:ext cx="4543404" cy="34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STRIKE PRICE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39631" y="4704242"/>
            <a:ext cx="2223983" cy="38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9"/>
              </a:lnSpc>
            </a:pPr>
            <a:r>
              <a:rPr lang="en-US" sz="19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39631" y="7051332"/>
            <a:ext cx="3252237" cy="34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PARAMETER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39631" y="6604735"/>
            <a:ext cx="2223983" cy="38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9"/>
              </a:lnSpc>
            </a:pPr>
            <a:r>
              <a:rPr lang="en-US" sz="19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ALPHA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0911" y="3531362"/>
            <a:ext cx="4171790" cy="636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3299" b="1" i="1">
                <a:solidFill>
                  <a:srgbClr val="FFFF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CALL: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22821" y="6016287"/>
            <a:ext cx="907971" cy="63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290" b="1" i="1">
                <a:solidFill>
                  <a:srgbClr val="FFFF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PUT: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49934" y="707466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6617708" y="8587367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4" name="Freeform 4"/>
          <p:cNvSpPr/>
          <p:nvPr/>
        </p:nvSpPr>
        <p:spPr>
          <a:xfrm>
            <a:off x="12949696" y="9258300"/>
            <a:ext cx="6693556" cy="2227428"/>
          </a:xfrm>
          <a:custGeom>
            <a:avLst/>
            <a:gdLst/>
            <a:ahLst/>
            <a:cxnLst/>
            <a:rect l="l" t="t" r="r" b="b"/>
            <a:pathLst>
              <a:path w="6693556" h="2227428">
                <a:moveTo>
                  <a:pt x="0" y="0"/>
                </a:moveTo>
                <a:lnTo>
                  <a:pt x="6693556" y="0"/>
                </a:lnTo>
                <a:lnTo>
                  <a:pt x="6693556" y="2227428"/>
                </a:lnTo>
                <a:lnTo>
                  <a:pt x="0" y="2227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5" name="Freeform 5"/>
          <p:cNvSpPr/>
          <p:nvPr/>
        </p:nvSpPr>
        <p:spPr>
          <a:xfrm>
            <a:off x="-3227957" y="6507158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4" y="0"/>
                </a:lnTo>
                <a:lnTo>
                  <a:pt x="8513314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6" name="TextBox 6"/>
          <p:cNvSpPr txBox="1"/>
          <p:nvPr/>
        </p:nvSpPr>
        <p:spPr>
          <a:xfrm>
            <a:off x="1510113" y="2015690"/>
            <a:ext cx="5187592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1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ROUND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23552" y="3098761"/>
            <a:ext cx="5435748" cy="3975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22"/>
              </a:lnSpc>
            </a:pPr>
            <a:r>
              <a:rPr lang="en-US" sz="7852" b="1" i="1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If it ain't broken, don't fix it.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1331" y="3651691"/>
            <a:ext cx="9490062" cy="251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2300" lvl="1" indent="-391150" algn="ctr">
              <a:lnSpc>
                <a:spcPts val="4855"/>
              </a:lnSpc>
              <a:spcBef>
                <a:spcPct val="0"/>
              </a:spcBef>
              <a:buFont typeface="Arial"/>
              <a:buChar char="•"/>
            </a:pPr>
            <a:r>
              <a:rPr lang="en-US" sz="362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 this round, we decided to first apply our buying</a:t>
            </a:r>
            <a:r>
              <a:rPr lang="en-US" sz="3623">
                <a:solidFill>
                  <a:srgbClr val="E8504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62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conditions</a:t>
            </a:r>
            <a:r>
              <a:rPr lang="en-US" sz="3623">
                <a:solidFill>
                  <a:srgbClr val="E85041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62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to options with shorter maturities in order to get the money back faster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49934" y="707466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6617708" y="8587367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4" name="Freeform 4"/>
          <p:cNvSpPr/>
          <p:nvPr/>
        </p:nvSpPr>
        <p:spPr>
          <a:xfrm>
            <a:off x="12949696" y="9258300"/>
            <a:ext cx="6693556" cy="2227428"/>
          </a:xfrm>
          <a:custGeom>
            <a:avLst/>
            <a:gdLst/>
            <a:ahLst/>
            <a:cxnLst/>
            <a:rect l="l" t="t" r="r" b="b"/>
            <a:pathLst>
              <a:path w="6693556" h="2227428">
                <a:moveTo>
                  <a:pt x="0" y="0"/>
                </a:moveTo>
                <a:lnTo>
                  <a:pt x="6693556" y="0"/>
                </a:lnTo>
                <a:lnTo>
                  <a:pt x="6693556" y="2227428"/>
                </a:lnTo>
                <a:lnTo>
                  <a:pt x="0" y="2227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5" name="Freeform 5"/>
          <p:cNvSpPr/>
          <p:nvPr/>
        </p:nvSpPr>
        <p:spPr>
          <a:xfrm>
            <a:off x="-3227957" y="6507158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4" y="0"/>
                </a:lnTo>
                <a:lnTo>
                  <a:pt x="8513314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6" name="TextBox 6"/>
          <p:cNvSpPr txBox="1"/>
          <p:nvPr/>
        </p:nvSpPr>
        <p:spPr>
          <a:xfrm>
            <a:off x="1510113" y="2015690"/>
            <a:ext cx="5187592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1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ROUND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23552" y="3765511"/>
            <a:ext cx="5435748" cy="26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22"/>
              </a:lnSpc>
            </a:pPr>
            <a:r>
              <a:rPr lang="en-US" sz="7852" b="1" i="1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If we buy it, they can’t.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1331" y="3613591"/>
            <a:ext cx="9490062" cy="439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1837" lvl="1" indent="-455918" algn="ctr">
              <a:lnSpc>
                <a:spcPts val="5659"/>
              </a:lnSpc>
              <a:buFont typeface="Arial"/>
              <a:buChar char="•"/>
            </a:pPr>
            <a:r>
              <a:rPr lang="en-US" sz="422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 this round we prioritized </a:t>
            </a:r>
            <a:r>
              <a:rPr lang="en-US" sz="4223" b="1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SPEED</a:t>
            </a:r>
          </a:p>
          <a:p>
            <a:pPr marL="911837" lvl="1" indent="-455918" algn="ctr">
              <a:lnSpc>
                <a:spcPts val="5659"/>
              </a:lnSpc>
              <a:buFont typeface="Arial"/>
              <a:buChar char="•"/>
            </a:pPr>
            <a:r>
              <a:rPr lang="en-US" sz="422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We removed the improvment from the last round (speed is key)</a:t>
            </a:r>
          </a:p>
          <a:p>
            <a:pPr marL="911837" lvl="1" indent="-455918" algn="ctr">
              <a:lnSpc>
                <a:spcPts val="5659"/>
              </a:lnSpc>
              <a:spcBef>
                <a:spcPct val="0"/>
              </a:spcBef>
              <a:buFont typeface="Arial"/>
              <a:buChar char="•"/>
            </a:pPr>
            <a:r>
              <a:rPr lang="en-US" sz="422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We explored the best alpha -&gt; (0.85-0.95)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0612" y="5825329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3" name="Freeform 3"/>
          <p:cNvSpPr/>
          <p:nvPr/>
        </p:nvSpPr>
        <p:spPr>
          <a:xfrm>
            <a:off x="13625299" y="-4051643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4" name="Freeform 4"/>
          <p:cNvSpPr/>
          <p:nvPr/>
        </p:nvSpPr>
        <p:spPr>
          <a:xfrm rot="5400000">
            <a:off x="1349934" y="707466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6617708" y="8587367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6" name="Freeform 6"/>
          <p:cNvSpPr/>
          <p:nvPr/>
        </p:nvSpPr>
        <p:spPr>
          <a:xfrm>
            <a:off x="9144000" y="2436389"/>
            <a:ext cx="6208758" cy="5714357"/>
          </a:xfrm>
          <a:custGeom>
            <a:avLst/>
            <a:gdLst/>
            <a:ahLst/>
            <a:cxnLst/>
            <a:rect l="l" t="t" r="r" b="b"/>
            <a:pathLst>
              <a:path w="6208758" h="5714357">
                <a:moveTo>
                  <a:pt x="0" y="0"/>
                </a:moveTo>
                <a:lnTo>
                  <a:pt x="6208758" y="0"/>
                </a:lnTo>
                <a:lnTo>
                  <a:pt x="6208758" y="5714358"/>
                </a:lnTo>
                <a:lnTo>
                  <a:pt x="0" y="5714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7" name="TextBox 7"/>
          <p:cNvSpPr txBox="1"/>
          <p:nvPr/>
        </p:nvSpPr>
        <p:spPr>
          <a:xfrm>
            <a:off x="4255019" y="4542085"/>
            <a:ext cx="6818378" cy="109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3"/>
              </a:lnSpc>
              <a:spcBef>
                <a:spcPct val="0"/>
              </a:spcBef>
            </a:pPr>
            <a:r>
              <a:rPr lang="en-US" sz="6544" b="1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ROUND 4: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0612" y="5825329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3" name="Freeform 3"/>
          <p:cNvSpPr/>
          <p:nvPr/>
        </p:nvSpPr>
        <p:spPr>
          <a:xfrm>
            <a:off x="13625299" y="-4051643"/>
            <a:ext cx="8513313" cy="8513313"/>
          </a:xfrm>
          <a:custGeom>
            <a:avLst/>
            <a:gdLst/>
            <a:ahLst/>
            <a:cxnLst/>
            <a:rect l="l" t="t" r="r" b="b"/>
            <a:pathLst>
              <a:path w="8513313" h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4" name="Freeform 4"/>
          <p:cNvSpPr/>
          <p:nvPr/>
        </p:nvSpPr>
        <p:spPr>
          <a:xfrm rot="5400000">
            <a:off x="1349934" y="707466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6617708" y="8587367"/>
            <a:ext cx="320358" cy="962826"/>
          </a:xfrm>
          <a:custGeom>
            <a:avLst/>
            <a:gdLst/>
            <a:ahLst/>
            <a:cxnLst/>
            <a:rect l="l" t="t" r="r" b="b"/>
            <a:pathLst>
              <a:path w="320358" h="962826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3393150" y="3640037"/>
            <a:ext cx="9862804" cy="558892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14435" y="1892833"/>
            <a:ext cx="15659130" cy="10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3"/>
              </a:lnSpc>
              <a:spcBef>
                <a:spcPct val="0"/>
              </a:spcBef>
            </a:pPr>
            <a:r>
              <a:rPr lang="en-US" sz="6544" b="1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ROUND 5: </a:t>
            </a:r>
            <a:r>
              <a:rPr lang="en-US" sz="654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NO CHANGE TO THE BOT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209</Words>
  <Application>Microsoft Office PowerPoint</Application>
  <PresentationFormat>Custom</PresentationFormat>
  <Paragraphs>33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Agrandir Bold Italics</vt:lpstr>
      <vt:lpstr>Loubag</vt:lpstr>
      <vt:lpstr>Glacial Indifference Bold Italics</vt:lpstr>
      <vt:lpstr>Agrandir Bold</vt:lpstr>
      <vt:lpstr>Agrandir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Diggers</dc:title>
  <cp:lastModifiedBy>mate papak</cp:lastModifiedBy>
  <cp:revision>2</cp:revision>
  <dcterms:created xsi:type="dcterms:W3CDTF">2006-08-16T00:00:00Z</dcterms:created>
  <dcterms:modified xsi:type="dcterms:W3CDTF">2025-06-18T21:56:53Z</dcterms:modified>
  <dc:identifier>DAGqbVJ3SKY</dc:identifier>
</cp:coreProperties>
</file>